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oper Hewitt" panose="020B0604020202020204" charset="-93"/>
      <p:regular r:id="rId45"/>
    </p:embeddedFont>
    <p:embeddedFont>
      <p:font typeface="Cooper Hewitt Bold" panose="020B0604020202020204" charset="-93"/>
      <p:regular r:id="rId46"/>
    </p:embeddedFont>
    <p:embeddedFont>
      <p:font typeface="DejaVu Serif" panose="020B0604020202020204" charset="0"/>
      <p:regular r:id="rId47"/>
    </p:embeddedFont>
    <p:embeddedFont>
      <p:font typeface="DejaVu Serif Bold" panose="020B0604020202020204" charset="0"/>
      <p:regular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Bold" panose="02000000000000000000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74" y="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87670" y="1862104"/>
            <a:ext cx="11912659" cy="6562792"/>
          </a:xfrm>
          <a:custGeom>
            <a:avLst/>
            <a:gdLst/>
            <a:ahLst/>
            <a:cxnLst/>
            <a:rect l="l" t="t" r="r" b="b"/>
            <a:pathLst>
              <a:path w="11912659" h="6562792">
                <a:moveTo>
                  <a:pt x="0" y="0"/>
                </a:moveTo>
                <a:lnTo>
                  <a:pt x="11912660" y="0"/>
                </a:lnTo>
                <a:lnTo>
                  <a:pt x="11912660" y="6562792"/>
                </a:lnTo>
                <a:lnTo>
                  <a:pt x="0" y="656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9492" y="5404297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0" y="0"/>
                </a:moveTo>
                <a:lnTo>
                  <a:pt x="3004964" y="0"/>
                </a:lnTo>
                <a:lnTo>
                  <a:pt x="3004964" y="4355021"/>
                </a:lnTo>
                <a:lnTo>
                  <a:pt x="0" y="4355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663544" y="527682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65223" y="-118193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0" y="0"/>
                </a:moveTo>
                <a:lnTo>
                  <a:pt x="5497374" y="0"/>
                </a:lnTo>
                <a:lnTo>
                  <a:pt x="5497374" y="2363870"/>
                </a:lnTo>
                <a:lnTo>
                  <a:pt x="0" y="236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3155849" y="910506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5497374" y="2363870"/>
                </a:moveTo>
                <a:lnTo>
                  <a:pt x="0" y="2363870"/>
                </a:lnTo>
                <a:lnTo>
                  <a:pt x="0" y="0"/>
                </a:lnTo>
                <a:lnTo>
                  <a:pt x="5497374" y="0"/>
                </a:lnTo>
                <a:lnTo>
                  <a:pt x="5497374" y="236387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84627" y="9258300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0" y="0"/>
                </a:moveTo>
                <a:lnTo>
                  <a:pt x="7315200" y="0"/>
                </a:lnTo>
                <a:lnTo>
                  <a:pt x="7315200" y="603504"/>
                </a:lnTo>
                <a:lnTo>
                  <a:pt x="0" y="603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5584627" y="578431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7315200" y="603504"/>
                </a:moveTo>
                <a:lnTo>
                  <a:pt x="0" y="603504"/>
                </a:lnTo>
                <a:lnTo>
                  <a:pt x="0" y="0"/>
                </a:lnTo>
                <a:lnTo>
                  <a:pt x="7315200" y="0"/>
                </a:lnTo>
                <a:lnTo>
                  <a:pt x="7315200" y="60350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90341" y="3376376"/>
            <a:ext cx="8507318" cy="17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Cooper Hewitt"/>
              </a:rPr>
              <a:t>Technology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0341" y="4462403"/>
            <a:ext cx="8507318" cy="217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75"/>
              </a:lnSpc>
              <a:spcBef>
                <a:spcPct val="0"/>
              </a:spcBef>
            </a:pPr>
            <a:r>
              <a:rPr lang="en-US" sz="10910">
                <a:solidFill>
                  <a:srgbClr val="FFFFFF"/>
                </a:solidFill>
                <a:latin typeface="Cooper Hewitt Bold"/>
              </a:rPr>
              <a:t>Business</a:t>
            </a:r>
          </a:p>
        </p:txBody>
      </p:sp>
      <p:sp>
        <p:nvSpPr>
          <p:cNvPr id="12" name="Freeform 12"/>
          <p:cNvSpPr/>
          <p:nvPr/>
        </p:nvSpPr>
        <p:spPr>
          <a:xfrm>
            <a:off x="4156687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8"/>
                </a:lnTo>
                <a:lnTo>
                  <a:pt x="0" y="1283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2664005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8"/>
                </a:lnTo>
                <a:lnTo>
                  <a:pt x="1467308" y="1283228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90341" y="7010240"/>
            <a:ext cx="8507318" cy="70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719">
                <a:solidFill>
                  <a:srgbClr val="FFFFFF"/>
                </a:solidFill>
                <a:latin typeface="Cooper Hewit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90341" y="2543268"/>
            <a:ext cx="8507318" cy="70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ooper Hewitt"/>
              </a:rPr>
              <a:t>Timmerman Industries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15898" y="7505855"/>
            <a:ext cx="1625605" cy="2355949"/>
          </a:xfrm>
          <a:custGeom>
            <a:avLst/>
            <a:gdLst/>
            <a:ahLst/>
            <a:cxnLst/>
            <a:rect l="l" t="t" r="r" b="b"/>
            <a:pathLst>
              <a:path w="1625605" h="2355949">
                <a:moveTo>
                  <a:pt x="0" y="0"/>
                </a:moveTo>
                <a:lnTo>
                  <a:pt x="1625604" y="0"/>
                </a:lnTo>
                <a:lnTo>
                  <a:pt x="1625604" y="2355949"/>
                </a:lnTo>
                <a:lnTo>
                  <a:pt x="0" y="2355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5276888" y="9537006"/>
            <a:ext cx="3488345" cy="1499989"/>
          </a:xfrm>
          <a:custGeom>
            <a:avLst/>
            <a:gdLst/>
            <a:ahLst/>
            <a:cxnLst/>
            <a:rect l="l" t="t" r="r" b="b"/>
            <a:pathLst>
              <a:path w="3488345" h="1499989">
                <a:moveTo>
                  <a:pt x="3488346" y="1499988"/>
                </a:moveTo>
                <a:lnTo>
                  <a:pt x="0" y="1499988"/>
                </a:lnTo>
                <a:lnTo>
                  <a:pt x="0" y="0"/>
                </a:lnTo>
                <a:lnTo>
                  <a:pt x="3488346" y="0"/>
                </a:lnTo>
                <a:lnTo>
                  <a:pt x="3488346" y="14999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746759" y="4335139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069194" y="4335139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16446498" y="349244"/>
            <a:ext cx="1625605" cy="2355949"/>
          </a:xfrm>
          <a:custGeom>
            <a:avLst/>
            <a:gdLst/>
            <a:ahLst/>
            <a:cxnLst/>
            <a:rect l="l" t="t" r="r" b="b"/>
            <a:pathLst>
              <a:path w="1625605" h="2355949">
                <a:moveTo>
                  <a:pt x="0" y="0"/>
                </a:moveTo>
                <a:lnTo>
                  <a:pt x="1625604" y="0"/>
                </a:lnTo>
                <a:lnTo>
                  <a:pt x="1625604" y="2355949"/>
                </a:lnTo>
                <a:lnTo>
                  <a:pt x="0" y="2355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-365223" y="-313404"/>
            <a:ext cx="3471591" cy="3471591"/>
            <a:chOff x="0" y="0"/>
            <a:chExt cx="4628788" cy="46287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28769" cy="4628769"/>
            </a:xfrm>
            <a:custGeom>
              <a:avLst/>
              <a:gdLst/>
              <a:ahLst/>
              <a:cxnLst/>
              <a:rect l="l" t="t" r="r" b="b"/>
              <a:pathLst>
                <a:path w="4628769" h="4628769">
                  <a:moveTo>
                    <a:pt x="0" y="0"/>
                  </a:moveTo>
                  <a:lnTo>
                    <a:pt x="4628769" y="0"/>
                  </a:lnTo>
                  <a:lnTo>
                    <a:pt x="4628769" y="4628769"/>
                  </a:lnTo>
                  <a:lnTo>
                    <a:pt x="0" y="462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576974" y="665992"/>
            <a:ext cx="15330506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"/>
              </a:rPr>
              <a:t>KHOA KỸ THUẬT VÀ CÔNG NGHỆ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89536" y="3243912"/>
            <a:ext cx="13672214" cy="392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FFFFFF"/>
                </a:solidFill>
                <a:latin typeface="Cooper Hewitt Bold"/>
              </a:rPr>
              <a:t> TÌM HIỂU MỘT SỐ PHƯƠNG PHÁP </a:t>
            </a:r>
          </a:p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FFFFFF"/>
                </a:solidFill>
                <a:latin typeface="Cooper Hewitt Bold"/>
              </a:rPr>
              <a:t>PHÂN TÍCH THIẾT KẾ</a:t>
            </a:r>
          </a:p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FFFFFF"/>
                </a:solidFill>
                <a:latin typeface="Cooper Hewitt Bold"/>
              </a:rPr>
              <a:t>HỆ THỐNG THÔNG TIN VÀ ỨNG DỤNG</a:t>
            </a:r>
          </a:p>
          <a:p>
            <a:pPr algn="ctr">
              <a:lnSpc>
                <a:spcPts val="6190"/>
              </a:lnSpc>
            </a:pPr>
            <a:endParaRPr lang="en-US" sz="522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67838" y="7026713"/>
            <a:ext cx="8507318" cy="21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19">
                <a:solidFill>
                  <a:srgbClr val="FFFFFF"/>
                </a:solidFill>
                <a:latin typeface="Cooper Hewitt"/>
              </a:rPr>
              <a:t>Giáo viên hướng dẫn:</a:t>
            </a:r>
          </a:p>
          <a:p>
            <a:pPr algn="ctr">
              <a:lnSpc>
                <a:spcPts val="5040"/>
              </a:lnSpc>
            </a:pPr>
            <a:r>
              <a:rPr lang="en-US" sz="3600" spc="719">
                <a:solidFill>
                  <a:srgbClr val="FFFFFF"/>
                </a:solidFill>
                <a:latin typeface="Cooper Hewitt"/>
              </a:rPr>
              <a:t>ThS.Nguyễn Khắc Quốc </a:t>
            </a:r>
          </a:p>
          <a:p>
            <a:pPr algn="ctr">
              <a:lnSpc>
                <a:spcPts val="5040"/>
              </a:lnSpc>
            </a:pPr>
            <a:endParaRPr lang="en-US" sz="3600" spc="719">
              <a:solidFill>
                <a:srgbClr val="FFFFFF"/>
              </a:solidFill>
              <a:latin typeface="Cooper Hewit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90341" y="2370967"/>
            <a:ext cx="8507318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oper Hewitt"/>
              </a:rPr>
              <a:t>BỘ MÔN CÔNG NGHỆ THÔNG TIN</a:t>
            </a:r>
          </a:p>
        </p:txBody>
      </p:sp>
      <p:sp>
        <p:nvSpPr>
          <p:cNvPr id="29" name="Freeform 29"/>
          <p:cNvSpPr/>
          <p:nvPr/>
        </p:nvSpPr>
        <p:spPr>
          <a:xfrm flipH="1">
            <a:off x="15228096" y="404734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083934" y="384730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>
            <a:off x="16263386" y="349244"/>
            <a:ext cx="1625605" cy="2355949"/>
          </a:xfrm>
          <a:custGeom>
            <a:avLst/>
            <a:gdLst/>
            <a:ahLst/>
            <a:cxnLst/>
            <a:rect l="l" t="t" r="r" b="b"/>
            <a:pathLst>
              <a:path w="1625605" h="2355949">
                <a:moveTo>
                  <a:pt x="0" y="0"/>
                </a:moveTo>
                <a:lnTo>
                  <a:pt x="1625604" y="0"/>
                </a:lnTo>
                <a:lnTo>
                  <a:pt x="1625604" y="2355949"/>
                </a:lnTo>
                <a:lnTo>
                  <a:pt x="0" y="2355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15898" y="7717959"/>
            <a:ext cx="1625605" cy="2355949"/>
          </a:xfrm>
          <a:custGeom>
            <a:avLst/>
            <a:gdLst/>
            <a:ahLst/>
            <a:cxnLst/>
            <a:rect l="l" t="t" r="r" b="b"/>
            <a:pathLst>
              <a:path w="1625605" h="2355949">
                <a:moveTo>
                  <a:pt x="0" y="0"/>
                </a:moveTo>
                <a:lnTo>
                  <a:pt x="1625604" y="0"/>
                </a:lnTo>
                <a:lnTo>
                  <a:pt x="1625604" y="2355949"/>
                </a:lnTo>
                <a:lnTo>
                  <a:pt x="0" y="2355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 flipV="1">
            <a:off x="14951231" y="9258300"/>
            <a:ext cx="3488345" cy="1499989"/>
          </a:xfrm>
          <a:custGeom>
            <a:avLst/>
            <a:gdLst/>
            <a:ahLst/>
            <a:cxnLst/>
            <a:rect l="l" t="t" r="r" b="b"/>
            <a:pathLst>
              <a:path w="3488345" h="1499989">
                <a:moveTo>
                  <a:pt x="3488345" y="1499989"/>
                </a:moveTo>
                <a:lnTo>
                  <a:pt x="0" y="1499989"/>
                </a:lnTo>
                <a:lnTo>
                  <a:pt x="0" y="0"/>
                </a:lnTo>
                <a:lnTo>
                  <a:pt x="3488345" y="0"/>
                </a:lnTo>
                <a:lnTo>
                  <a:pt x="3488345" y="1499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8646168" y="7026713"/>
            <a:ext cx="8507318" cy="326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16">
                <a:solidFill>
                  <a:srgbClr val="FFFFFF"/>
                </a:solidFill>
                <a:latin typeface="Cooper Hewitt"/>
              </a:rPr>
              <a:t>Sinh viên thực hiện:</a:t>
            </a:r>
          </a:p>
          <a:p>
            <a:pPr algn="ctr">
              <a:lnSpc>
                <a:spcPts val="5040"/>
              </a:lnSpc>
            </a:pPr>
            <a:r>
              <a:rPr lang="en-US" sz="3600" spc="716">
                <a:solidFill>
                  <a:srgbClr val="FFFFFF"/>
                </a:solidFill>
                <a:latin typeface="Cooper Hewitt"/>
              </a:rPr>
              <a:t>Họ tên: Trương Anh Tuấn</a:t>
            </a:r>
          </a:p>
          <a:p>
            <a:pPr algn="ctr">
              <a:lnSpc>
                <a:spcPts val="5040"/>
              </a:lnSpc>
            </a:pPr>
            <a:r>
              <a:rPr lang="en-US" sz="3600" spc="716">
                <a:solidFill>
                  <a:srgbClr val="FFFFFF"/>
                </a:solidFill>
                <a:latin typeface="Cooper Hewitt"/>
              </a:rPr>
              <a:t>MSSV: 110121124</a:t>
            </a:r>
          </a:p>
          <a:p>
            <a:pPr algn="ctr">
              <a:lnSpc>
                <a:spcPts val="5040"/>
              </a:lnSpc>
            </a:pPr>
            <a:r>
              <a:rPr lang="en-US" sz="3600" spc="716">
                <a:solidFill>
                  <a:srgbClr val="FFFFFF"/>
                </a:solidFill>
                <a:latin typeface="Cooper Hewitt"/>
              </a:rPr>
              <a:t>Lớp: DA21TTB</a:t>
            </a:r>
          </a:p>
          <a:p>
            <a:pPr algn="ctr">
              <a:lnSpc>
                <a:spcPts val="5040"/>
              </a:lnSpc>
            </a:pPr>
            <a:endParaRPr lang="en-US" sz="3600" spc="716">
              <a:solidFill>
                <a:srgbClr val="FFFFFF"/>
              </a:solidFill>
              <a:latin typeface="Cooper Hewi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4927" y="2650524"/>
            <a:ext cx="14088724" cy="660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2"/>
              </a:lnSpc>
            </a:pPr>
            <a:r>
              <a:rPr lang="en-US" sz="28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so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sánh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chiếu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cách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hiệu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quả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ghi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chép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lại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trắc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nghiệm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sát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tế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trực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tiếp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đưa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đánh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giá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ban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đầu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chiếu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giữa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luận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tiễn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tìm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giải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quyết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khó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khăn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4002"/>
              </a:lnSpc>
            </a:pPr>
            <a:endParaRPr lang="en-US" sz="28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002"/>
              </a:lnSpc>
            </a:pPr>
            <a:r>
              <a:rPr lang="en-US" sz="28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Đây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thuyết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bộ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phận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tạo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mối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phát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khai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thác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khía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cạnh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khác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nhau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thuyết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chọn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lọc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phục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đề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tài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mình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Trên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cơ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sở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thuyết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kết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bộ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phận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mối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chỉnh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hoàn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chỉnh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quá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tìm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kiếm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cơ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sở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luận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8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8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l">
              <a:lnSpc>
                <a:spcPts val="4002"/>
              </a:lnSpc>
            </a:pPr>
            <a:endParaRPr lang="en-US" sz="2858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8389" y="3299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906344" y="847609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413069"/>
            <a:ext cx="1525091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cứu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5696" y="1645047"/>
            <a:ext cx="14633604" cy="81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0"/>
              </a:lnSpc>
            </a:pP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Phương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pháp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xử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dữ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liệu</a:t>
            </a:r>
            <a:endParaRPr lang="en-US" sz="4094" dirty="0">
              <a:solidFill>
                <a:srgbClr val="5FB1FF"/>
              </a:solidFill>
              <a:latin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8389" y="3299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021741" y="779004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86630" y="851164"/>
            <a:ext cx="1491652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199" dirty="0">
                <a:solidFill>
                  <a:srgbClr val="FFFFFF"/>
                </a:solidFill>
                <a:latin typeface="Cooper Hewitt Bold"/>
              </a:rPr>
              <a:t>CHƯƠNG 2: NGHIÊN CỨU LÝ THUYẾT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EE35F-6A2F-1B98-2B12-2EC1181A1B51}"/>
              </a:ext>
            </a:extLst>
          </p:cNvPr>
          <p:cNvSpPr txBox="1"/>
          <p:nvPr/>
        </p:nvSpPr>
        <p:spPr>
          <a:xfrm>
            <a:off x="3087718" y="4159652"/>
            <a:ext cx="12108426" cy="4178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5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Các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phương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pháp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tìm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hiểu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và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biểu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diễn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hệ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thống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thông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tin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về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tổ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chức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phải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thích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ứng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với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tính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chất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phức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tạp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của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tổ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chức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 Do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đó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,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quá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trình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tìm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hiểu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tổ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chức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(hay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quá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trình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xây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dựng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hệ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thống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thông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tin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của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một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tổ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chức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được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chia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thành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nhiều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giai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đoạn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,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đối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tượng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tìm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hiểu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được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chia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thành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nhiều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lĩnh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vực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khác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nhau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Mỗi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giai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đoạn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và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lĩnh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vực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khác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nhau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cần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sử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dụng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những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phương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pháp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khác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nhau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để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đạt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được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hiệu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quả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cao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3258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nhất</a:t>
            </a:r>
            <a:r>
              <a:rPr kumimoji="0" lang="en-US" sz="32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64147-7A30-C3E2-FC5C-7C60EAC0F260}"/>
              </a:ext>
            </a:extLst>
          </p:cNvPr>
          <p:cNvSpPr txBox="1"/>
          <p:nvPr/>
        </p:nvSpPr>
        <p:spPr>
          <a:xfrm>
            <a:off x="2286000" y="3044909"/>
            <a:ext cx="12108426" cy="771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7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93" b="0" i="0" u="none" strike="noStrike" kern="1200" cap="none" spc="0" normalizeH="0" baseline="0" noProof="0" dirty="0" err="1">
                <a:ln>
                  <a:noFill/>
                </a:ln>
                <a:solidFill>
                  <a:srgbClr val="5FB1FF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Khái</a:t>
            </a:r>
            <a:r>
              <a:rPr kumimoji="0" lang="en-US" sz="4093" b="0" i="0" u="none" strike="noStrike" kern="1200" cap="none" spc="0" normalizeH="0" baseline="0" noProof="0" dirty="0">
                <a:ln>
                  <a:noFill/>
                </a:ln>
                <a:solidFill>
                  <a:srgbClr val="5FB1FF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 </a:t>
            </a:r>
            <a:r>
              <a:rPr kumimoji="0" lang="en-US" sz="4093" b="0" i="0" u="none" strike="noStrike" kern="1200" cap="none" spc="0" normalizeH="0" baseline="0" noProof="0" dirty="0" err="1">
                <a:ln>
                  <a:noFill/>
                </a:ln>
                <a:solidFill>
                  <a:srgbClr val="5FB1FF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niệm</a:t>
            </a:r>
            <a:r>
              <a:rPr kumimoji="0" lang="en-US" sz="4093" b="0" i="0" u="none" strike="noStrike" kern="1200" cap="none" spc="0" normalizeH="0" baseline="0" noProof="0" dirty="0">
                <a:ln>
                  <a:noFill/>
                </a:ln>
                <a:solidFill>
                  <a:srgbClr val="5FB1FF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6C64D-3CB6-54B0-AED1-43F64F52C2A0}"/>
              </a:ext>
            </a:extLst>
          </p:cNvPr>
          <p:cNvSpPr txBox="1"/>
          <p:nvPr/>
        </p:nvSpPr>
        <p:spPr>
          <a:xfrm>
            <a:off x="1710255" y="2085689"/>
            <a:ext cx="14863352" cy="756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Các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phương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pháp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phân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tích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và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thiết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kế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hệ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thống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thông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Hewitt Bold"/>
                <a:ea typeface="+mn-ea"/>
                <a:cs typeface="+mn-cs"/>
              </a:rPr>
              <a:t> tin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97558" y="2052508"/>
            <a:ext cx="14633604" cy="239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khảo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sát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tiếp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Mỗi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hiểu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biết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khác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nhau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công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việc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mình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tại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khác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nhau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mới</a:t>
            </a:r>
            <a:endParaRPr lang="en-US" sz="3394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9974677" y="677220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52509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97558" y="4981908"/>
            <a:ext cx="14633604" cy="17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tiếp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. Trong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hỏi</a:t>
            </a:r>
            <a:endParaRPr lang="en-US" sz="3394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441514" y="817558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65129" y="1673622"/>
            <a:ext cx="5837215" cy="6464031"/>
          </a:xfrm>
          <a:custGeom>
            <a:avLst/>
            <a:gdLst/>
            <a:ahLst/>
            <a:cxnLst/>
            <a:rect l="l" t="t" r="r" b="b"/>
            <a:pathLst>
              <a:path w="5837215" h="6464031">
                <a:moveTo>
                  <a:pt x="0" y="0"/>
                </a:moveTo>
                <a:lnTo>
                  <a:pt x="5837216" y="0"/>
                </a:lnTo>
                <a:lnTo>
                  <a:pt x="5837216" y="6464031"/>
                </a:lnTo>
                <a:lnTo>
                  <a:pt x="0" y="6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52509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69028" y="8197291"/>
            <a:ext cx="6716690" cy="89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</a:pPr>
            <a:r>
              <a:rPr lang="en-US" sz="5198" dirty="0">
                <a:solidFill>
                  <a:srgbClr val="FEFEFE"/>
                </a:solidFill>
                <a:latin typeface="DejaVu Serif"/>
              </a:rPr>
              <a:t>Quy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trình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thực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hiện</a:t>
            </a:r>
            <a:endParaRPr lang="en-US" sz="5198" dirty="0">
              <a:solidFill>
                <a:srgbClr val="FEFEFE"/>
              </a:solidFill>
              <a:latin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728837" y="817558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52509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Kế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hoạch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28924" y="1895695"/>
            <a:ext cx="14088724" cy="627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2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Gửi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hoạch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vị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hoạch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gửi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vị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bố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tham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4562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Chuẩn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bị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cuộc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3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Trước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chuẩn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bị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hướng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dẫn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biết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trước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chuẩn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bị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Việc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buổi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diễn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rút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ngắn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242702" y="7075049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96007" y="2031664"/>
            <a:ext cx="4520081" cy="6223673"/>
          </a:xfrm>
          <a:custGeom>
            <a:avLst/>
            <a:gdLst/>
            <a:ahLst/>
            <a:cxnLst/>
            <a:rect l="l" t="t" r="r" b="b"/>
            <a:pathLst>
              <a:path w="4520081" h="6223673">
                <a:moveTo>
                  <a:pt x="0" y="0"/>
                </a:moveTo>
                <a:lnTo>
                  <a:pt x="4520082" y="0"/>
                </a:lnTo>
                <a:lnTo>
                  <a:pt x="4520082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52509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Kế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hoạch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92207" y="4655234"/>
            <a:ext cx="8817803" cy="89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</a:pP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Bảng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kế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hoạch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phỏng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vấn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27954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8924" y="1895695"/>
            <a:ext cx="14088724" cy="800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Đây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thích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lĩnh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cụ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phù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thiếu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kinh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nghiệm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trung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việc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tạo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bảng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đòi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Sau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luận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Vậy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bảng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 algn="just">
              <a:lnSpc>
                <a:spcPts val="4562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mục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đích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phục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HTTT.</a:t>
            </a:r>
          </a:p>
          <a:p>
            <a:pPr algn="just">
              <a:lnSpc>
                <a:spcPts val="4562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2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phải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rõ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dễ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lựa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chọn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phù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hợp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563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6114079" y="848715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3561406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vi-VN" sz="5800" dirty="0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điều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tra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bằng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bảng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câu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hỏi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8350" y="9358288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56860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185653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quan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sát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thực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tế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9320" y="2768524"/>
            <a:ext cx="14088724" cy="367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Quan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sát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xem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xét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luân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chuyển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bổ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sung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thêm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dây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bổ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sung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thêm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ý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tưởng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đoán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9503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151837" y="624889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162793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cứu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tài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liệu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96007" y="2303974"/>
            <a:ext cx="14088724" cy="367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vật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báo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biểu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báo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chủ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,...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trọng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đặc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biệt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mang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chất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 Trong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qua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quá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thường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xuyên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phát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thiếu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sót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sự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chính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1617" y="69188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021741" y="5044479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28924" y="778269"/>
            <a:ext cx="1600209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CHƯƠNG 3: HIỆN THỰC HÓA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0992" y="2199199"/>
            <a:ext cx="15604403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Áp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dụng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các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phương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pháp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phân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tích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thiết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kế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hệ</a:t>
            </a:r>
            <a:r>
              <a:rPr lang="en-US" sz="4799" dirty="0">
                <a:solidFill>
                  <a:srgbClr val="5FB1FF"/>
                </a:solidFill>
                <a:latin typeface="Cooper Hewitt Bold"/>
              </a:rPr>
              <a:t> </a:t>
            </a:r>
            <a:r>
              <a:rPr lang="en-US" sz="4799" dirty="0" err="1">
                <a:solidFill>
                  <a:srgbClr val="5FB1FF"/>
                </a:solidFill>
                <a:latin typeface="Cooper Hewitt Bold"/>
              </a:rPr>
              <a:t>thống</a:t>
            </a:r>
            <a:endParaRPr lang="en-US" sz="4799" dirty="0">
              <a:solidFill>
                <a:srgbClr val="5FB1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47606" y="3905541"/>
            <a:ext cx="132111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Áp</a:t>
            </a:r>
            <a:r>
              <a:rPr lang="en-US" sz="4500" dirty="0">
                <a:solidFill>
                  <a:srgbClr val="5FB1FF"/>
                </a:solidFill>
                <a:latin typeface="DejaVu Serif Bold"/>
              </a:rPr>
              <a:t> </a:t>
            </a: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dụng</a:t>
            </a:r>
            <a:r>
              <a:rPr lang="en-US" sz="4500" dirty="0">
                <a:solidFill>
                  <a:srgbClr val="5FB1FF"/>
                </a:solidFill>
                <a:latin typeface="DejaVu Serif Bold"/>
              </a:rPr>
              <a:t> </a:t>
            </a: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phương</a:t>
            </a:r>
            <a:r>
              <a:rPr lang="en-US" sz="4500" dirty="0">
                <a:solidFill>
                  <a:srgbClr val="5FB1FF"/>
                </a:solidFill>
                <a:latin typeface="DejaVu Serif Bold"/>
              </a:rPr>
              <a:t> </a:t>
            </a: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pháp</a:t>
            </a:r>
            <a:r>
              <a:rPr lang="en-US" sz="4500" dirty="0">
                <a:solidFill>
                  <a:srgbClr val="5FB1FF"/>
                </a:solidFill>
                <a:latin typeface="DejaVu Serif Bold"/>
              </a:rPr>
              <a:t> </a:t>
            </a: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phỏng</a:t>
            </a:r>
            <a:r>
              <a:rPr lang="en-US" sz="4500" dirty="0">
                <a:solidFill>
                  <a:srgbClr val="5FB1FF"/>
                </a:solidFill>
                <a:latin typeface="DejaVu Serif Bold"/>
              </a:rPr>
              <a:t> </a:t>
            </a:r>
            <a:r>
              <a:rPr lang="en-US" sz="4500" dirty="0" err="1">
                <a:solidFill>
                  <a:srgbClr val="5FB1FF"/>
                </a:solidFill>
                <a:latin typeface="DejaVu Serif Bold"/>
              </a:rPr>
              <a:t>vấn</a:t>
            </a:r>
            <a:endParaRPr lang="en-US" sz="4500" dirty="0">
              <a:solidFill>
                <a:srgbClr val="5FB1FF"/>
              </a:solidFill>
              <a:latin typeface="DejaVu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9466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7936" y="2073578"/>
            <a:ext cx="13232127" cy="756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-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Hiểu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mong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muốn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tin.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đáp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-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phạm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vi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phạm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vi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tin.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đảm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rằng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đúng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-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Tạo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tạo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diện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cơ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sở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5892941" y="814185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67000" y="650646"/>
            <a:ext cx="8001000" cy="965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8"/>
              </a:lnSpc>
              <a:spcBef>
                <a:spcPct val="0"/>
              </a:spcBef>
            </a:pP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MỤC ĐÍCH ĐỀ TÀI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196144" y="797507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20844" y="2107557"/>
            <a:ext cx="8046311" cy="6071886"/>
          </a:xfrm>
          <a:custGeom>
            <a:avLst/>
            <a:gdLst/>
            <a:ahLst/>
            <a:cxnLst/>
            <a:rect l="l" t="t" r="r" b="b"/>
            <a:pathLst>
              <a:path w="8046311" h="6071886">
                <a:moveTo>
                  <a:pt x="0" y="0"/>
                </a:moveTo>
                <a:lnTo>
                  <a:pt x="8046312" y="0"/>
                </a:lnTo>
                <a:lnTo>
                  <a:pt x="8046312" y="6071886"/>
                </a:lnTo>
                <a:lnTo>
                  <a:pt x="0" y="6071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52509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Kế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hoạch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35099" y="8361705"/>
            <a:ext cx="8817803" cy="89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</a:pP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Bảng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kế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hoạch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phỏng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vấn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358288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4549" y="272164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25453" y="797507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37646" y="2721642"/>
            <a:ext cx="11412708" cy="5214898"/>
          </a:xfrm>
          <a:custGeom>
            <a:avLst/>
            <a:gdLst/>
            <a:ahLst/>
            <a:cxnLst/>
            <a:rect l="l" t="t" r="r" b="b"/>
            <a:pathLst>
              <a:path w="11412708" h="5214898">
                <a:moveTo>
                  <a:pt x="0" y="0"/>
                </a:moveTo>
                <a:lnTo>
                  <a:pt x="11412708" y="0"/>
                </a:lnTo>
                <a:lnTo>
                  <a:pt x="11412708" y="5214898"/>
                </a:lnTo>
                <a:lnTo>
                  <a:pt x="0" y="5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21552" y="8237305"/>
            <a:ext cx="9844896" cy="89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</a:pP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Phỏng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vấn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quản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lý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nhà</a:t>
            </a:r>
            <a:r>
              <a:rPr lang="en-US" sz="5198" dirty="0">
                <a:solidFill>
                  <a:srgbClr val="FEFEFE"/>
                </a:solidFill>
                <a:latin typeface="DejaVu Serif"/>
              </a:rPr>
              <a:t> </a:t>
            </a:r>
            <a:r>
              <a:rPr lang="en-US" sz="5198" dirty="0" err="1">
                <a:solidFill>
                  <a:srgbClr val="FEFEFE"/>
                </a:solidFill>
                <a:latin typeface="DejaVu Serif"/>
              </a:rPr>
              <a:t>hàng</a:t>
            </a:r>
            <a:endParaRPr lang="en-US" sz="5198" dirty="0">
              <a:solidFill>
                <a:srgbClr val="FEFEFE"/>
              </a:solidFill>
              <a:latin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2354" y="3377800"/>
            <a:ext cx="14088724" cy="418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0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Mục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tiêu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Giao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dùng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54390" y="7561824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964794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88479" y="3377800"/>
            <a:ext cx="9104281" cy="358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0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Lưu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ý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 </a:t>
            </a: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Kinh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nghiệm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90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Ý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kiến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đánh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giá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xét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4790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54390" y="7561824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145194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Chi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tiết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buổi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quản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lý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12940" y="1651469"/>
            <a:ext cx="13662120" cy="646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Giới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Uyên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Ương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buổi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sao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dưới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gì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doanh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54390" y="7561824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166842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Chi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tiết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buổi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phỏng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vấn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nhân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viên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12940" y="1651469"/>
            <a:ext cx="13662120" cy="719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Giới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Uyên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Ương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buổi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bàn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phục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sao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sao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hóa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thế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doanh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theo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từng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just">
              <a:lnSpc>
                <a:spcPts val="5768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80963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570046"/>
            <a:ext cx="129567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hệ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thống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12071" y="2232302"/>
            <a:ext cx="10863858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Yêu</a:t>
            </a:r>
            <a:r>
              <a:rPr lang="en-US" sz="51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cầu</a:t>
            </a:r>
            <a:r>
              <a:rPr lang="en-US" sz="51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chức</a:t>
            </a:r>
            <a:r>
              <a:rPr lang="en-US" sz="51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năng</a:t>
            </a:r>
            <a:r>
              <a:rPr lang="en-US" sz="51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nghiệp</a:t>
            </a:r>
            <a:r>
              <a:rPr lang="en-US" sz="51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DejaVu Serif Bold"/>
              </a:rPr>
              <a:t>vụ</a:t>
            </a:r>
            <a:endParaRPr lang="en-US" sz="5199" dirty="0">
              <a:solidFill>
                <a:srgbClr val="FFFFFF"/>
              </a:solidFill>
              <a:latin typeface="DejaVu Seri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12071" y="4638992"/>
            <a:ext cx="7381646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Yêu cầu về bảo mật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8804" y="6866664"/>
            <a:ext cx="12629240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Yêu cầu về môi trường công nghệ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90785" y="2011604"/>
            <a:ext cx="1402943" cy="1450411"/>
          </a:xfrm>
          <a:custGeom>
            <a:avLst/>
            <a:gdLst/>
            <a:ahLst/>
            <a:cxnLst/>
            <a:rect l="l" t="t" r="r" b="b"/>
            <a:pathLst>
              <a:path w="1402943" h="1450411">
                <a:moveTo>
                  <a:pt x="0" y="0"/>
                </a:moveTo>
                <a:lnTo>
                  <a:pt x="1402943" y="0"/>
                </a:lnTo>
                <a:lnTo>
                  <a:pt x="1402943" y="1450411"/>
                </a:lnTo>
                <a:lnTo>
                  <a:pt x="0" y="145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818248" y="4465032"/>
            <a:ext cx="1402943" cy="1450411"/>
          </a:xfrm>
          <a:custGeom>
            <a:avLst/>
            <a:gdLst/>
            <a:ahLst/>
            <a:cxnLst/>
            <a:rect l="l" t="t" r="r" b="b"/>
            <a:pathLst>
              <a:path w="1402943" h="1450411">
                <a:moveTo>
                  <a:pt x="0" y="0"/>
                </a:moveTo>
                <a:lnTo>
                  <a:pt x="1402943" y="0"/>
                </a:lnTo>
                <a:lnTo>
                  <a:pt x="1402943" y="1450411"/>
                </a:lnTo>
                <a:lnTo>
                  <a:pt x="0" y="145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90785" y="6645966"/>
            <a:ext cx="1402943" cy="1450411"/>
          </a:xfrm>
          <a:custGeom>
            <a:avLst/>
            <a:gdLst/>
            <a:ahLst/>
            <a:cxnLst/>
            <a:rect l="l" t="t" r="r" b="b"/>
            <a:pathLst>
              <a:path w="1402943" h="1450411">
                <a:moveTo>
                  <a:pt x="0" y="0"/>
                </a:moveTo>
                <a:lnTo>
                  <a:pt x="1402943" y="0"/>
                </a:lnTo>
                <a:lnTo>
                  <a:pt x="1402943" y="1450411"/>
                </a:lnTo>
                <a:lnTo>
                  <a:pt x="0" y="145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037310" y="2468417"/>
            <a:ext cx="964819" cy="4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6"/>
              </a:lnSpc>
              <a:spcBef>
                <a:spcPct val="0"/>
              </a:spcBef>
            </a:pPr>
            <a:r>
              <a:rPr lang="en-US" sz="2676" dirty="0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37310" y="7102778"/>
            <a:ext cx="964819" cy="4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6"/>
              </a:lnSpc>
              <a:spcBef>
                <a:spcPct val="0"/>
              </a:spcBef>
            </a:pPr>
            <a:r>
              <a:rPr lang="en-US" sz="2676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7310" y="4875107"/>
            <a:ext cx="964819" cy="4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6"/>
              </a:lnSpc>
              <a:spcBef>
                <a:spcPct val="0"/>
              </a:spcBef>
            </a:pPr>
            <a:r>
              <a:rPr lang="en-US" sz="2676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771666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65640" y="570046"/>
            <a:ext cx="129567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chức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năng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nghiệp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vụ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214278"/>
            <a:ext cx="13662120" cy="646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hàng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Tài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khoản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Đặt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bàn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món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ăn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liệu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Quản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́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Hóa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đơn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Tổng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hợp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–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Thống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doanh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623724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65640" y="570046"/>
            <a:ext cx="129567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về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bảo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mật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580878"/>
            <a:ext cx="13662120" cy="429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Tất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mọi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phải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phần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mềm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quyền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phép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tất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phép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xóa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xem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tổng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doanh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199327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54390" y="439037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570046"/>
            <a:ext cx="129567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về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môi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trường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công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nghệ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8797" y="2978464"/>
            <a:ext cx="15330407" cy="67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phải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chạy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trên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bị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mọi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hành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phổ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biến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tại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8797" y="1743075"/>
            <a:ext cx="15330407" cy="794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nhân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viên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liệt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danh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xem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tin chi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tiết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thêm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lại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xóa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tồn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tại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2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768"/>
              </a:lnSpc>
            </a:pPr>
            <a:r>
              <a:rPr lang="en-US" sz="32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Họ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sinh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Giới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Điện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thoại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Địa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vào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Thời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gian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nghỉ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Bộ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phận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ca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làm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Lương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768"/>
              </a:lnSpc>
            </a:pPr>
            <a:r>
              <a:rPr lang="en-US" sz="32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sau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2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768"/>
              </a:lnSpc>
            </a:pPr>
            <a:endParaRPr lang="en-US" sz="3258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998668" y="9491302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920737" y="80963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20058" y="570046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9466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2200" y="1825677"/>
            <a:ext cx="13232127" cy="6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-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Kiểm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kiểm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tin.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đảm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rằng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triển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khai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Nhìn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chung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đoạn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trọng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quá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tin. Giai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đoạn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giúp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đảm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rằng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đúng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triển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khai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4860673" y="696073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33956" y="360019"/>
            <a:ext cx="5923163" cy="11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8"/>
              </a:lnSpc>
              <a:spcBef>
                <a:spcPct val="0"/>
              </a:spcBef>
            </a:pP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MỤC ĐÍCH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046" y="2054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80963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20058" y="22321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974759"/>
            <a:ext cx="15330407" cy="822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khách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hàng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hiển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thị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danh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phục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danh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xem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tin chi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thêm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mới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lại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xóa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tồn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tại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Họ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địa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giới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sinh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điện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thoại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sau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196144" y="797507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086710"/>
            <a:ext cx="15330407" cy="671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tài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khoản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tài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khoản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xem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tài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khoản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tài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khoản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Vai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trò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Mật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khẩu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Sau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" tmFilter="0, 0; 0.125,0.2665; 0.25,0.4; 0.375,0.465; 0.5,0.5;  0.625,0.535; 0.75,0.6; 0.875,0.7335; 1,1">
                                          <p:stCondLst>
                                            <p:cond delay="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" tmFilter="0, 0; 0.125,0.2665; 0.25,0.4; 0.375,0.465; 0.5,0.5;  0.625,0.535; 0.75,0.6; 0.875,0.7335; 1,1">
                                          <p:stCondLst>
                                            <p:cond delay="1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7" decel="50000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7" decel="50000">
                                          <p:stCondLst>
                                            <p:cond delay="1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7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18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7" decel="50000">
                                          <p:stCondLst>
                                            <p:cond delay="1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25453" y="80963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086710"/>
            <a:ext cx="15330407" cy="671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thực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đơn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lại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thứ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tự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phục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trước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Thời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gian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tiệc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Sau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đều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2354" y="2086710"/>
            <a:ext cx="15330407" cy="747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ăn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năng</a:t>
            </a:r>
            <a:endParaRPr lang="en-US" sz="3358" dirty="0">
              <a:solidFill>
                <a:srgbClr val="FFFF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hiển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thị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tin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hiện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đang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phụ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vụ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trống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đã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đặt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trước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quan</a:t>
            </a:r>
            <a:endParaRPr lang="en-US" sz="3358" dirty="0">
              <a:solidFill>
                <a:srgbClr val="FFFF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 Bold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lượng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trống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đang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phục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vụ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Bàn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đặt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trước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 Bold"/>
              </a:rPr>
              <a:t>Sau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chỉ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đều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 Bold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 Bold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330169" y="797507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654390" y="7075049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086710"/>
            <a:ext cx="15330407" cy="671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món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ăn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hiển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thị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danh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nhóm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kê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danh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đặt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nhóm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nhóm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sau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80963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086710"/>
            <a:ext cx="15330407" cy="671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hóa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đơn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hóa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bán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giao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dịch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tại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hóa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bao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phiếu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món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giá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thành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tiền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Nhân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sau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8668" y="9558803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465" y="784173"/>
            <a:ext cx="1444918" cy="1263646"/>
          </a:xfrm>
          <a:custGeom>
            <a:avLst/>
            <a:gdLst/>
            <a:ahLst/>
            <a:cxnLst/>
            <a:rect l="l" t="t" r="r" b="b"/>
            <a:pathLst>
              <a:path w="1444918" h="1263646">
                <a:moveTo>
                  <a:pt x="0" y="0"/>
                </a:moveTo>
                <a:lnTo>
                  <a:pt x="1444918" y="0"/>
                </a:lnTo>
                <a:lnTo>
                  <a:pt x="1444918" y="1263646"/>
                </a:lnTo>
                <a:lnTo>
                  <a:pt x="0" y="1263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20737" y="8164715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780" y="792108"/>
            <a:ext cx="595722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Đặc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tả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yêu</a:t>
            </a:r>
            <a:r>
              <a:rPr lang="en-US" sz="5999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999" dirty="0" err="1">
                <a:solidFill>
                  <a:srgbClr val="FFFFFF"/>
                </a:solidFill>
                <a:latin typeface="Cooper Hewitt Bold"/>
              </a:rPr>
              <a:t>cầu</a:t>
            </a:r>
            <a:endParaRPr lang="en-US" sz="5999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2354" y="2086710"/>
            <a:ext cx="15330407" cy="671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Quản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lý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nguyên</a:t>
            </a:r>
            <a:r>
              <a:rPr lang="en-US" sz="3358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3358" dirty="0" err="1">
                <a:solidFill>
                  <a:srgbClr val="5FB1FF"/>
                </a:solidFill>
                <a:latin typeface="Roboto Bold"/>
              </a:rPr>
              <a:t>liệu</a:t>
            </a:r>
            <a:endParaRPr lang="en-US" sz="3358" dirty="0">
              <a:solidFill>
                <a:srgbClr val="5FB1FF"/>
              </a:solidFill>
              <a:latin typeface="Roboto Bold"/>
            </a:endParaRP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Mô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hiển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thị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chế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biến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quan</a:t>
            </a: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945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Thông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hóa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bao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945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này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quyền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5945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8389" y="3299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4208" y="1881947"/>
            <a:ext cx="15330407" cy="611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20"/>
              </a:lnSpc>
            </a:pPr>
            <a:r>
              <a:rPr lang="en-US" sz="3358" dirty="0">
                <a:solidFill>
                  <a:srgbClr val="FFFFFF"/>
                </a:solidFill>
                <a:latin typeface="Roboto"/>
              </a:rPr>
              <a:t>Sau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khi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chúng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ta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hoàn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7020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tạo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thiện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sở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hữu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nền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tiếp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tục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cách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hoàn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chỉnh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6144" y="799833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80954" y="489269"/>
            <a:ext cx="845822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199" dirty="0">
                <a:solidFill>
                  <a:srgbClr val="FFFFFF"/>
                </a:solidFill>
                <a:latin typeface="Cooper Hewitt Bold"/>
              </a:rPr>
              <a:t>KẾT LUẬN VÀ ĐỀ XUẤT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4208" y="1881947"/>
            <a:ext cx="15330407" cy="877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20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án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đòi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ta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thấy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phù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nhất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đưa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7020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Nhận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thấy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hàng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Uyên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ra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quả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tối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ưu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7020"/>
              </a:lnSpc>
            </a:pPr>
            <a:r>
              <a:rPr lang="en-US" sz="3358" dirty="0" err="1">
                <a:solidFill>
                  <a:srgbClr val="FFFFFF"/>
                </a:solidFill>
                <a:latin typeface="Roboto"/>
              </a:rPr>
              <a:t>Nhìn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chung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số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HTTT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bằng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bảng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câu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hỏi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tài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Tùy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vào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từng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phải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mà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chọn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cho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phù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58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358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just">
              <a:lnSpc>
                <a:spcPts val="7020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7020"/>
              </a:lnSpc>
            </a:pPr>
            <a:endParaRPr lang="en-US" sz="3358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8389" y="32999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196144" y="837610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80954" y="489269"/>
            <a:ext cx="845822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199" dirty="0">
                <a:solidFill>
                  <a:srgbClr val="FFFFFF"/>
                </a:solidFill>
                <a:latin typeface="Cooper Hewitt Bold"/>
              </a:rPr>
              <a:t>KẾT LUẬN VÀ ĐỀ XUẤT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68849" y="2941955"/>
            <a:ext cx="13946756" cy="39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5FB1FF"/>
                </a:solidFill>
                <a:latin typeface="Cooper Hewitt"/>
              </a:rPr>
              <a:t>Xin cảm ơn  mọi người đã lắng nghe và theo dõi</a:t>
            </a:r>
          </a:p>
        </p:txBody>
      </p:sp>
      <p:sp>
        <p:nvSpPr>
          <p:cNvPr id="4" name="Freeform 4"/>
          <p:cNvSpPr/>
          <p:nvPr/>
        </p:nvSpPr>
        <p:spPr>
          <a:xfrm>
            <a:off x="619492" y="6687524"/>
            <a:ext cx="2119538" cy="3071795"/>
          </a:xfrm>
          <a:custGeom>
            <a:avLst/>
            <a:gdLst/>
            <a:ahLst/>
            <a:cxnLst/>
            <a:rect l="l" t="t" r="r" b="b"/>
            <a:pathLst>
              <a:path w="2119538" h="3071795">
                <a:moveTo>
                  <a:pt x="0" y="0"/>
                </a:moveTo>
                <a:lnTo>
                  <a:pt x="2119538" y="0"/>
                </a:lnTo>
                <a:lnTo>
                  <a:pt x="2119538" y="3071794"/>
                </a:lnTo>
                <a:lnTo>
                  <a:pt x="0" y="3071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65223" y="-118193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0" y="0"/>
                </a:moveTo>
                <a:lnTo>
                  <a:pt x="5497374" y="0"/>
                </a:lnTo>
                <a:lnTo>
                  <a:pt x="5497374" y="2363870"/>
                </a:lnTo>
                <a:lnTo>
                  <a:pt x="0" y="236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55849" y="910506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5497374" y="2363870"/>
                </a:moveTo>
                <a:lnTo>
                  <a:pt x="0" y="2363870"/>
                </a:lnTo>
                <a:lnTo>
                  <a:pt x="0" y="0"/>
                </a:lnTo>
                <a:lnTo>
                  <a:pt x="5497374" y="0"/>
                </a:lnTo>
                <a:lnTo>
                  <a:pt x="5497374" y="236387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84627" y="9258300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0" y="0"/>
                </a:moveTo>
                <a:lnTo>
                  <a:pt x="7315200" y="0"/>
                </a:lnTo>
                <a:lnTo>
                  <a:pt x="7315200" y="603504"/>
                </a:lnTo>
                <a:lnTo>
                  <a:pt x="0" y="603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584627" y="578431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7315200" y="603504"/>
                </a:moveTo>
                <a:lnTo>
                  <a:pt x="0" y="603504"/>
                </a:lnTo>
                <a:lnTo>
                  <a:pt x="0" y="0"/>
                </a:lnTo>
                <a:lnTo>
                  <a:pt x="7315200" y="0"/>
                </a:lnTo>
                <a:lnTo>
                  <a:pt x="7315200" y="6035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5046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8"/>
                </a:lnTo>
                <a:lnTo>
                  <a:pt x="0" y="1283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663280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8"/>
                </a:lnTo>
                <a:lnTo>
                  <a:pt x="1467308" y="1283228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5413078" y="578431"/>
            <a:ext cx="2119538" cy="3071795"/>
          </a:xfrm>
          <a:custGeom>
            <a:avLst/>
            <a:gdLst/>
            <a:ahLst/>
            <a:cxnLst/>
            <a:rect l="l" t="t" r="r" b="b"/>
            <a:pathLst>
              <a:path w="2119538" h="3071795">
                <a:moveTo>
                  <a:pt x="0" y="0"/>
                </a:moveTo>
                <a:lnTo>
                  <a:pt x="2119538" y="0"/>
                </a:lnTo>
                <a:lnTo>
                  <a:pt x="2119538" y="3071795"/>
                </a:lnTo>
                <a:lnTo>
                  <a:pt x="0" y="307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9466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96007" y="2380174"/>
            <a:ext cx="13232127" cy="571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quá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phi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>
              <a:lnSpc>
                <a:spcPts val="3778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hoạt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động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nghiệp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vụ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diện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,...</a:t>
            </a:r>
          </a:p>
          <a:p>
            <a:pPr>
              <a:lnSpc>
                <a:spcPts val="3778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chính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mật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môi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trường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,...</a:t>
            </a:r>
          </a:p>
          <a:p>
            <a:pPr>
              <a:lnSpc>
                <a:spcPts val="3778"/>
              </a:lnSpc>
            </a:pPr>
            <a:endParaRPr lang="en-US" sz="2799" dirty="0">
              <a:solidFill>
                <a:srgbClr val="FFFFFF"/>
              </a:solidFill>
              <a:latin typeface="Roboto"/>
            </a:endParaRP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4260827" y="745476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59354" y="590478"/>
            <a:ext cx="13125877" cy="11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8"/>
              </a:lnSpc>
              <a:spcBef>
                <a:spcPct val="0"/>
              </a:spcBef>
            </a:pP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Đối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tượng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và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phạm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vi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cứu</a:t>
            </a:r>
            <a:endParaRPr lang="en-US" sz="6398" dirty="0">
              <a:solidFill>
                <a:srgbClr val="FFFFFF"/>
              </a:solidFill>
              <a:latin typeface="Cooper Hewit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9466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68968" y="2393508"/>
            <a:ext cx="13232127" cy="619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Phạm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vi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tin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khía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cạnh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sau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chính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phụ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lưu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trong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loại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cấu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trúc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,...</a:t>
            </a: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diện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diện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đồ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họa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bố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cục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,...</a:t>
            </a: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thời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gian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phản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hồi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khả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xử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phi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</a:t>
            </a:r>
          </a:p>
          <a:p>
            <a:pPr>
              <a:lnSpc>
                <a:spcPts val="3778"/>
              </a:lnSpc>
            </a:pP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mật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mật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 bao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cả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biện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bảo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Roboto"/>
              </a:rPr>
              <a:t>mật</a:t>
            </a:r>
            <a:r>
              <a:rPr lang="en-US" sz="2799" dirty="0">
                <a:solidFill>
                  <a:srgbClr val="FFFFFF"/>
                </a:solidFill>
                <a:latin typeface="Roboto"/>
              </a:rPr>
              <a:t>,...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4327534" y="794695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33956" y="360019"/>
            <a:ext cx="13125877" cy="11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8"/>
              </a:lnSpc>
              <a:spcBef>
                <a:spcPct val="0"/>
              </a:spcBef>
            </a:pP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Đối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tượng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và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phạm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vi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6398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398" dirty="0" err="1">
                <a:solidFill>
                  <a:srgbClr val="FFFFFF"/>
                </a:solidFill>
                <a:latin typeface="Cooper Hewitt Bold"/>
              </a:rPr>
              <a:t>cứu</a:t>
            </a:r>
            <a:endParaRPr lang="en-US" sz="6398" dirty="0">
              <a:solidFill>
                <a:srgbClr val="FFFFFF"/>
              </a:solidFill>
              <a:latin typeface="Cooper Hewit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328" y="77438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196144" y="7716662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56624" y="803539"/>
            <a:ext cx="1032638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8"/>
              </a:lnSpc>
            </a:pPr>
            <a:r>
              <a:rPr lang="en-US" sz="6698" dirty="0">
                <a:solidFill>
                  <a:srgbClr val="FFFFFF"/>
                </a:solidFill>
                <a:latin typeface="Cooper Hewitt Bold"/>
              </a:rPr>
              <a:t>CHƯƠNG 1: TỔNG QUAN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9982" y="3534804"/>
            <a:ext cx="14808037" cy="538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dirty="0" err="1">
                <a:solidFill>
                  <a:srgbClr val="FFFFFF"/>
                </a:solidFill>
                <a:latin typeface="Roboto"/>
              </a:rPr>
              <a:t>Khái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niệm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tin</a:t>
            </a:r>
          </a:p>
          <a:p>
            <a:pPr algn="just">
              <a:lnSpc>
                <a:spcPts val="5319"/>
              </a:lnSpc>
            </a:pPr>
            <a:endParaRPr lang="en-US" sz="3799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tập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tin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được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cách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thường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bao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gồm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nhiều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đa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dạng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nhiều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mối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phức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tạp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nhiều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quy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xử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biến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đổi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vì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vậy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phản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ánh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đầy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đủ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bản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chất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tổ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phải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nghiên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cứu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có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một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sự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biểu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diễn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thích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39982" y="2254644"/>
            <a:ext cx="4911113" cy="60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Hewitt"/>
              </a:rPr>
              <a:t>HỆ THỐNG THÔNG TIN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6153" y="179571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8680706" y="6138234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33461" y="1925415"/>
            <a:ext cx="1525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Những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thành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phần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cơ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bản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của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hệ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thống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100" dirty="0" err="1">
                <a:solidFill>
                  <a:srgbClr val="FFFFFF"/>
                </a:solidFill>
                <a:latin typeface="Cooper Hewitt Bold"/>
              </a:rPr>
              <a:t>thông</a:t>
            </a:r>
            <a:r>
              <a:rPr lang="en-US" sz="5100" dirty="0">
                <a:solidFill>
                  <a:srgbClr val="FFFFFF"/>
                </a:solidFill>
                <a:latin typeface="Cooper Hewitt Bold"/>
              </a:rPr>
              <a:t> tin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8889" y="3754836"/>
            <a:ext cx="5930918" cy="405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"/>
              </a:rPr>
              <a:t>- Con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just">
              <a:lnSpc>
                <a:spcPts val="5319"/>
              </a:lnSpc>
            </a:pPr>
            <a:endParaRPr lang="en-US" sz="3799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"/>
              </a:rPr>
              <a:t>-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liệu</a:t>
            </a:r>
            <a:endParaRPr lang="en-US" sz="3799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319"/>
              </a:lnSpc>
            </a:pPr>
            <a:endParaRPr lang="en-US" sz="3799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"/>
              </a:rPr>
              <a:t>- Quy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xử</a:t>
            </a:r>
            <a:r>
              <a:rPr lang="en-US" sz="37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Roboto"/>
              </a:rPr>
              <a:t>lý</a:t>
            </a:r>
            <a:endParaRPr lang="en-US" sz="3799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7198" y="2709533"/>
            <a:ext cx="14536409" cy="661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1"/>
              </a:lnSpc>
            </a:pPr>
            <a:r>
              <a:rPr lang="en-US" sz="3394" dirty="0">
                <a:solidFill>
                  <a:srgbClr val="FFFFFF"/>
                </a:solidFill>
                <a:latin typeface="Roboto"/>
              </a:rPr>
              <a:t>- Thu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thứ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cấp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: Thu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liên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quan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đến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cơ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sở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luận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lý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thuyết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HTTT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từ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tiện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truyền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sách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báo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internet,...</a:t>
            </a:r>
          </a:p>
          <a:p>
            <a:pPr algn="just">
              <a:lnSpc>
                <a:spcPts val="4751"/>
              </a:lnSpc>
            </a:pPr>
            <a:endParaRPr lang="en-US" sz="3394" dirty="0">
              <a:solidFill>
                <a:srgbClr val="FFFFFF"/>
              </a:solidFill>
              <a:latin typeface="Roboto"/>
            </a:endParaRPr>
          </a:p>
          <a:p>
            <a:pPr algn="just">
              <a:lnSpc>
                <a:spcPts val="4751"/>
              </a:lnSpc>
            </a:pPr>
            <a:r>
              <a:rPr lang="en-US" sz="3394" dirty="0">
                <a:solidFill>
                  <a:srgbClr val="FFFFFF"/>
                </a:solidFill>
                <a:latin typeface="Roboto"/>
              </a:rPr>
              <a:t>- Thu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thập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dữ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liệu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sơ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cấp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:</a:t>
            </a:r>
          </a:p>
          <a:p>
            <a:pPr algn="just">
              <a:lnSpc>
                <a:spcPts val="4751"/>
              </a:lnSpc>
            </a:pPr>
            <a:r>
              <a:rPr lang="en-US" sz="3394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phiếu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Đây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sử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mẫu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phiếu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tra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khảo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sát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hiểu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rõ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thêm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về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tình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hình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CNTT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cũng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như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quy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trình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ứng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dụng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thống,em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đã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tiến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hành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phương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phát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phiếu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điều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tra.Từ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đó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em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đã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thiết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kế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chức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năng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phù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tế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dùng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đang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algn="l">
              <a:lnSpc>
                <a:spcPts val="4751"/>
              </a:lnSpc>
            </a:pPr>
            <a:endParaRPr lang="en-US" sz="3394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4896300" y="8376103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97670" y="635397"/>
            <a:ext cx="1525091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cứu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5696" y="1865468"/>
            <a:ext cx="14633604" cy="71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0"/>
              </a:lnSpc>
            </a:pP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Phương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pháp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thu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thập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dữ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liệu</a:t>
            </a:r>
            <a:endParaRPr lang="en-US" sz="4094" dirty="0">
              <a:solidFill>
                <a:srgbClr val="5FB1FF"/>
              </a:solidFill>
              <a:latin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492" y="7716662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2" y="0"/>
                </a:lnTo>
                <a:lnTo>
                  <a:pt x="1409432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9028" y="9258300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3" y="0"/>
                </a:lnTo>
                <a:lnTo>
                  <a:pt x="6290663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232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944897" y="6709977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8"/>
                </a:lnTo>
                <a:lnTo>
                  <a:pt x="1467307" y="1283228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88044" y="394668"/>
            <a:ext cx="1409433" cy="2042656"/>
          </a:xfrm>
          <a:custGeom>
            <a:avLst/>
            <a:gdLst/>
            <a:ahLst/>
            <a:cxnLst/>
            <a:rect l="l" t="t" r="r" b="b"/>
            <a:pathLst>
              <a:path w="1409433" h="2042656">
                <a:moveTo>
                  <a:pt x="0" y="0"/>
                </a:moveTo>
                <a:lnTo>
                  <a:pt x="1409433" y="0"/>
                </a:lnTo>
                <a:lnTo>
                  <a:pt x="1409433" y="2042656"/>
                </a:lnTo>
                <a:lnTo>
                  <a:pt x="0" y="2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7670" y="635397"/>
            <a:ext cx="1525091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Phương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pháp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nghiên</a:t>
            </a:r>
            <a:r>
              <a:rPr lang="en-US" sz="58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5800" dirty="0" err="1">
                <a:solidFill>
                  <a:srgbClr val="FFFFFF"/>
                </a:solidFill>
                <a:latin typeface="Cooper Hewitt Bold"/>
              </a:rPr>
              <a:t>cứu</a:t>
            </a:r>
            <a:endParaRPr lang="en-US" sz="5800" dirty="0">
              <a:solidFill>
                <a:srgbClr val="FFFFFF"/>
              </a:solidFill>
              <a:latin typeface="Cooper Hewit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25696" y="2310177"/>
            <a:ext cx="14633604" cy="81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0"/>
              </a:lnSpc>
            </a:pP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Phương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pháp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thu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thập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dữ</a:t>
            </a:r>
            <a:r>
              <a:rPr lang="en-US" sz="4094" dirty="0">
                <a:solidFill>
                  <a:srgbClr val="5FB1FF"/>
                </a:solidFill>
                <a:latin typeface="Roboto Bold"/>
              </a:rPr>
              <a:t> </a:t>
            </a:r>
            <a:r>
              <a:rPr lang="en-US" sz="4094" dirty="0" err="1">
                <a:solidFill>
                  <a:srgbClr val="5FB1FF"/>
                </a:solidFill>
                <a:latin typeface="Roboto Bold"/>
              </a:rPr>
              <a:t>liệu</a:t>
            </a:r>
            <a:endParaRPr lang="en-US" sz="4094" dirty="0">
              <a:solidFill>
                <a:srgbClr val="5FB1FF"/>
              </a:solidFill>
              <a:latin typeface="Robo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5795" y="3712186"/>
            <a:ext cx="14536409" cy="363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1"/>
              </a:lnSpc>
            </a:pPr>
            <a:r>
              <a:rPr lang="en-US" sz="3394" dirty="0">
                <a:solidFill>
                  <a:srgbClr val="FFFFFF"/>
                </a:solidFill>
                <a:latin typeface="Roboto"/>
              </a:rPr>
              <a:t>+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Thực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hiện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khảo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sát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: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việc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với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cấp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lãnh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đạo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nắm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mục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tiêu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hệ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xây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dựng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những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.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Yêu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cầu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cấp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lãnh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đạo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thông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báo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xuống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phòng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ban,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đơn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vị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hợp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phân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tích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để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đúng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và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đủ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đối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tượng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cần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hẹn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lịch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làm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việc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xác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định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trước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vị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trí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/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trách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nhiệm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của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người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sắp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phỏng</a:t>
            </a:r>
            <a:r>
              <a:rPr lang="en-US" sz="3394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394" dirty="0" err="1">
                <a:solidFill>
                  <a:srgbClr val="FFFFFF"/>
                </a:solidFill>
                <a:latin typeface="Roboto"/>
              </a:rPr>
              <a:t>vấn</a:t>
            </a:r>
            <a:endParaRPr lang="en-US" sz="3394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4751"/>
              </a:lnSpc>
            </a:pPr>
            <a:endParaRPr lang="en-US" sz="3394" dirty="0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3237</Words>
  <Application>Microsoft Office PowerPoint</Application>
  <PresentationFormat>Custom</PresentationFormat>
  <Paragraphs>232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DejaVu Serif</vt:lpstr>
      <vt:lpstr>Cooper Hewitt</vt:lpstr>
      <vt:lpstr>Roboto Bold</vt:lpstr>
      <vt:lpstr>Calibri</vt:lpstr>
      <vt:lpstr>DejaVu Serif Bold</vt:lpstr>
      <vt:lpstr>Cooper Hewitt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DACSN</dc:title>
  <cp:lastModifiedBy>Truong Anh Tuan</cp:lastModifiedBy>
  <cp:revision>2</cp:revision>
  <dcterms:created xsi:type="dcterms:W3CDTF">2006-08-16T00:00:00Z</dcterms:created>
  <dcterms:modified xsi:type="dcterms:W3CDTF">2024-01-16T16:28:43Z</dcterms:modified>
  <dc:identifier>DAF54SM-g8Q</dc:identifier>
</cp:coreProperties>
</file>